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notesMasterIdLst>
    <p:notesMasterId r:id="rId15"/>
  </p:notesMasterIdLst>
  <p:sldIdLst>
    <p:sldId id="278" r:id="rId2"/>
    <p:sldId id="296" r:id="rId3"/>
    <p:sldId id="287" r:id="rId4"/>
    <p:sldId id="288" r:id="rId5"/>
    <p:sldId id="289" r:id="rId6"/>
    <p:sldId id="290" r:id="rId7"/>
    <p:sldId id="284" r:id="rId8"/>
    <p:sldId id="291" r:id="rId9"/>
    <p:sldId id="292" r:id="rId10"/>
    <p:sldId id="293" r:id="rId11"/>
    <p:sldId id="294" r:id="rId12"/>
    <p:sldId id="280" r:id="rId13"/>
    <p:sldId id="295" r:id="rId14"/>
  </p:sldIdLst>
  <p:sldSz cx="9144000" cy="6858000" type="screen4x3"/>
  <p:notesSz cx="6858000" cy="9144000"/>
  <p:defaultTextStyle>
    <a:defPPr>
      <a:defRPr lang="ms-M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37F5E41-AF31-4096-8391-075F1B8B00C3}" type="datetimeFigureOut">
              <a:rPr lang="en-US"/>
              <a:pPr>
                <a:defRPr/>
              </a:pPr>
              <a:t>5/28/2015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2E88111-86F9-4E21-8EF6-2CB9ACE9F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BCDCB3A-C55D-4435-B37F-726A39788EC3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F257A87-21EC-4ABC-A5E1-94FF082656B6}" type="slidenum">
              <a:rPr lang="en-U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9FF398-1A25-484D-ADCC-B18FD9E444C5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9FF398-1A25-484D-ADCC-B18FD9E444C5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5760 w 5760"/>
                <a:gd name="T3" fmla="*/ 0 h 528"/>
                <a:gd name="T4" fmla="*/ 5760 w 5760"/>
                <a:gd name="T5" fmla="*/ 528 h 528"/>
                <a:gd name="T6" fmla="*/ 48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09D38E4-954E-4170-9549-DFF9F46F3351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B60EB1A-25BE-4DF9-B6B9-6DA2BEE4EA89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DAF62-6094-4F6E-A433-C289EC77D4CB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D15D0-DDAA-4FD0-96D7-D130862ED3BF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CBE92-3A60-4063-9596-5B689B7BAABA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44DF1-6BE1-40D5-934F-5F52FD79BB3F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8BE096-EDF6-41E6-883C-E640819E98B0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F6629-292E-4CC3-8BFD-583E245E48BE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877055C-DC31-4B5D-8622-F5491A116404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CE8F24-621C-41CD-932E-9AD57F0926AC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540089-F7D2-413A-81E3-CA11E13C954F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8F67E4-000B-49A4-9BD5-EE6A880DFCCD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DFBF34-1028-4C40-A250-5215B7AB6D43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C3D3AF-D8BA-4987-ADDF-CE943F48A718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951CD7-5156-4BDD-A050-327009B14F1B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62F73A-7F31-4A28-AE8D-F4BD0A5A1391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B329C-2124-4030-8AC3-397B2E3E3DFE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s-MY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FB0C4-CAC4-47B8-8D20-DD7081D81C91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D0CD1C-ED92-4054-90CA-C8A631DF8C9D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C22ACF6-AF42-42B4-8557-300016EE2945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F34B233-6E6A-49DF-9AAE-65C5A353E5FC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7EF6F37-481A-4A30-A84D-DAB85720561F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5760 w 5591"/>
              <a:gd name="T3" fmla="*/ 0 h 588"/>
              <a:gd name="T4" fmla="*/ 5760 w 5591"/>
              <a:gd name="T5" fmla="*/ 528 h 588"/>
              <a:gd name="T6" fmla="*/ 4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1479648D-4552-413B-84FE-F64836656B93}" type="datetimeFigureOut">
              <a:rPr lang="ms-MY"/>
              <a:pPr>
                <a:defRPr/>
              </a:pPr>
              <a:t>28/05/2015</a:t>
            </a:fld>
            <a:endParaRPr lang="ms-MY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ms-MY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39CF9D73-EA3A-4678-9432-F93ED0A92D2C}" type="slidenum">
              <a:rPr lang="ms-MY"/>
              <a:pPr>
                <a:defRPr/>
              </a:pPr>
              <a:t>‹#›</a:t>
            </a:fld>
            <a:endParaRPr lang="ms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49" r:id="rId2"/>
    <p:sldLayoutId id="2147484254" r:id="rId3"/>
    <p:sldLayoutId id="2147484255" r:id="rId4"/>
    <p:sldLayoutId id="2147484256" r:id="rId5"/>
    <p:sldLayoutId id="2147484257" r:id="rId6"/>
    <p:sldLayoutId id="2147484250" r:id="rId7"/>
    <p:sldLayoutId id="2147484258" r:id="rId8"/>
    <p:sldLayoutId id="2147484259" r:id="rId9"/>
    <p:sldLayoutId id="2147484251" r:id="rId10"/>
    <p:sldLayoutId id="21474842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https://fbcdn-sphotos-e-a.akamaihd.net/hphotos-ak-ash3/t1/p480x480/1511644_644827378907317_476571368_n.jpg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1187624" y="0"/>
            <a:ext cx="7772400" cy="1037977"/>
          </a:xfrm>
        </p:spPr>
        <p:txBody>
          <a:bodyPr/>
          <a:lstStyle/>
          <a:p>
            <a:pPr algn="ctr">
              <a:defRPr/>
            </a:pPr>
            <a:r>
              <a:rPr lang="en-MY" sz="2000" dirty="0" smtClean="0">
                <a:effectLst/>
                <a:latin typeface="Berlin Sans FB Demi" pitchFamily="34" charset="0"/>
              </a:rPr>
              <a:t>KOLEJ VOKASIONAL SULTAN HAJI AHMAD SHAH</a:t>
            </a:r>
            <a:br>
              <a:rPr lang="en-MY" sz="2000" dirty="0" smtClean="0">
                <a:effectLst/>
                <a:latin typeface="Berlin Sans FB Demi" pitchFamily="34" charset="0"/>
              </a:rPr>
            </a:br>
            <a:r>
              <a:rPr lang="en-MY" sz="2000" dirty="0" smtClean="0">
                <a:effectLst/>
                <a:latin typeface="Berlin Sans FB Demi" pitchFamily="34" charset="0"/>
              </a:rPr>
              <a:t>AL-MUSTAIN BILLAH 27200 KUALA LIPIS, PAHANG</a:t>
            </a:r>
          </a:p>
        </p:txBody>
      </p:sp>
      <p:sp>
        <p:nvSpPr>
          <p:cNvPr id="9220" name="Subtitle 2"/>
          <p:cNvSpPr>
            <a:spLocks noGrp="1"/>
          </p:cNvSpPr>
          <p:nvPr>
            <p:ph type="subTitle" idx="1"/>
          </p:nvPr>
        </p:nvSpPr>
        <p:spPr>
          <a:xfrm>
            <a:off x="250825" y="1268413"/>
            <a:ext cx="8605838" cy="5256212"/>
          </a:xfrm>
        </p:spPr>
        <p:txBody>
          <a:bodyPr/>
          <a:lstStyle/>
          <a:p>
            <a:pPr marR="0" fontAlgn="b">
              <a:lnSpc>
                <a:spcPct val="90000"/>
              </a:lnSpc>
            </a:pPr>
            <a:endParaRPr lang="en-US" sz="2500" dirty="0" smtClean="0">
              <a:solidFill>
                <a:srgbClr val="0E1927"/>
              </a:solidFill>
            </a:endParaRPr>
          </a:p>
          <a:p>
            <a:pPr marR="0" algn="ctr" fontAlgn="b">
              <a:lnSpc>
                <a:spcPct val="90000"/>
              </a:lnSpc>
            </a:pPr>
            <a:r>
              <a:rPr lang="en-US" sz="3700" b="1" dirty="0" smtClean="0">
                <a:solidFill>
                  <a:srgbClr val="0E1927"/>
                </a:solidFill>
              </a:rPr>
              <a:t>LAPORAN PRESTASI </a:t>
            </a:r>
            <a:r>
              <a:rPr lang="en-US" sz="3700" b="1" dirty="0" smtClean="0">
                <a:solidFill>
                  <a:srgbClr val="0E1927"/>
                </a:solidFill>
              </a:rPr>
              <a:t>PA </a:t>
            </a:r>
            <a:r>
              <a:rPr lang="en-US" sz="3700" b="1" dirty="0" smtClean="0">
                <a:solidFill>
                  <a:srgbClr val="0E1927"/>
                </a:solidFill>
              </a:rPr>
              <a:t>SEM 1 DVM/2015</a:t>
            </a:r>
          </a:p>
          <a:p>
            <a:pPr marR="0" algn="ctr" fontAlgn="b">
              <a:lnSpc>
                <a:spcPct val="90000"/>
              </a:lnSpc>
            </a:pPr>
            <a:endParaRPr lang="en-US" sz="3700" b="1" dirty="0" smtClean="0">
              <a:solidFill>
                <a:srgbClr val="0E1927"/>
              </a:solidFill>
            </a:endParaRPr>
          </a:p>
          <a:p>
            <a:pPr marR="0" algn="ctr" fontAlgn="b">
              <a:lnSpc>
                <a:spcPct val="90000"/>
              </a:lnSpc>
            </a:pPr>
            <a:r>
              <a:rPr lang="en-US" sz="3700" b="1" dirty="0" smtClean="0">
                <a:solidFill>
                  <a:srgbClr val="0E1927"/>
                </a:solidFill>
              </a:rPr>
              <a:t>TEKNOLOGI ELEKTRIK</a:t>
            </a:r>
          </a:p>
          <a:p>
            <a:pPr marR="0" algn="ctr" fontAlgn="b">
              <a:lnSpc>
                <a:spcPct val="90000"/>
              </a:lnSpc>
            </a:pPr>
            <a:endParaRPr lang="en-US" sz="2800" b="1" dirty="0" smtClean="0">
              <a:solidFill>
                <a:srgbClr val="0E1927"/>
              </a:solidFill>
            </a:endParaRPr>
          </a:p>
          <a:p>
            <a:pPr marR="0" algn="ctr" fontAlgn="b">
              <a:lnSpc>
                <a:spcPct val="90000"/>
              </a:lnSpc>
            </a:pPr>
            <a:r>
              <a:rPr lang="en-US" sz="2800" b="1" dirty="0" smtClean="0">
                <a:solidFill>
                  <a:srgbClr val="0E1927"/>
                </a:solidFill>
              </a:rPr>
              <a:t>TARIKH : </a:t>
            </a:r>
            <a:r>
              <a:rPr lang="en-US" sz="2800" b="1" dirty="0" smtClean="0">
                <a:solidFill>
                  <a:srgbClr val="0E1927"/>
                </a:solidFill>
              </a:rPr>
              <a:t>19 JUN 2015</a:t>
            </a:r>
            <a:endParaRPr lang="en-US" sz="2800" b="1" dirty="0" smtClean="0">
              <a:solidFill>
                <a:srgbClr val="0E1927"/>
              </a:solidFill>
            </a:endParaRPr>
          </a:p>
          <a:p>
            <a:pPr marR="0" algn="ctr" fontAlgn="b">
              <a:lnSpc>
                <a:spcPct val="90000"/>
              </a:lnSpc>
            </a:pPr>
            <a:r>
              <a:rPr lang="en-US" sz="3700" b="1" dirty="0" smtClean="0">
                <a:solidFill>
                  <a:srgbClr val="0E1927"/>
                </a:solidFill>
              </a:rPr>
              <a:t> </a:t>
            </a:r>
            <a:endParaRPr lang="en-US" sz="3700" dirty="0" smtClean="0">
              <a:solidFill>
                <a:srgbClr val="0E1927"/>
              </a:solidFill>
            </a:endParaRPr>
          </a:p>
          <a:p>
            <a:pPr marR="0" algn="l">
              <a:lnSpc>
                <a:spcPct val="90000"/>
              </a:lnSpc>
            </a:pPr>
            <a:endParaRPr lang="en-MY" sz="2500" dirty="0" smtClean="0"/>
          </a:p>
        </p:txBody>
      </p:sp>
      <p:pic>
        <p:nvPicPr>
          <p:cNvPr id="9221" name="Picture 6" descr="Foto"/>
          <p:cNvPicPr>
            <a:picLocks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27088" y="260350"/>
            <a:ext cx="1047750" cy="91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2"/>
          </a:xfrm>
        </p:spPr>
        <p:txBody>
          <a:bodyPr/>
          <a:lstStyle/>
          <a:p>
            <a:endParaRPr lang="en-US" dirty="0" smtClean="0"/>
          </a:p>
          <a:p>
            <a:pPr algn="ctr"/>
            <a:r>
              <a:rPr lang="fi-FI" b="1" u="sng" dirty="0" smtClean="0"/>
              <a:t>Topik/ Soalan/ Punca </a:t>
            </a:r>
            <a:r>
              <a:rPr lang="fi-FI" b="1" u="sng" dirty="0" smtClean="0"/>
              <a:t>yang menghalang pelajar untuk lulus  @ cemerlang PA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FOLIO B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2"/>
          </a:xfrm>
        </p:spPr>
        <p:txBody>
          <a:bodyPr/>
          <a:lstStyle/>
          <a:p>
            <a:endParaRPr lang="en-US" dirty="0" smtClean="0"/>
          </a:p>
          <a:p>
            <a:r>
              <a:rPr lang="en-US" b="1" u="sng" dirty="0" err="1" smtClean="0"/>
              <a:t>Faktor-faktor</a:t>
            </a:r>
            <a:r>
              <a:rPr lang="en-US" b="1" u="sng" dirty="0" smtClean="0"/>
              <a:t>  lain yang </a:t>
            </a:r>
            <a:r>
              <a:rPr lang="en-US" b="1" u="sng" dirty="0" err="1" smtClean="0"/>
              <a:t>menghalang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pelajar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untuk</a:t>
            </a:r>
            <a:r>
              <a:rPr lang="en-US" b="1" u="sng" dirty="0" smtClean="0"/>
              <a:t> lulus </a:t>
            </a:r>
            <a:r>
              <a:rPr lang="en-US" b="1" u="sng" dirty="0" err="1" smtClean="0"/>
              <a:t>dan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cemerlang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FOLIO B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288" y="188913"/>
          <a:ext cx="8280920" cy="720080"/>
        </p:xfrm>
        <a:graphic>
          <a:graphicData uri="http://schemas.openxmlformats.org/drawingml/2006/table">
            <a:tbl>
              <a:tblPr/>
              <a:tblGrid>
                <a:gridCol w="8280920"/>
              </a:tblGrid>
              <a:tr h="72008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         </a:t>
                      </a:r>
                      <a:r>
                        <a:rPr lang="fi-FI" sz="18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AN            ALISIS </a:t>
                      </a:r>
                      <a:r>
                        <a:rPr lang="fi-FI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PENTAKSIRAN &amp; PENILAIAN ADOP </a:t>
                      </a:r>
                      <a:r>
                        <a:rPr lang="fi-FI" sz="1800" b="1" i="0" u="none" strike="noStrike" dirty="0" smtClean="0">
                          <a:solidFill>
                            <a:srgbClr val="C00000"/>
                          </a:solidFill>
                          <a:latin typeface="Calibri"/>
                        </a:rPr>
                        <a:t>V ( COPY</a:t>
                      </a:r>
                      <a:r>
                        <a:rPr lang="fi-FI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 ANALISIS ADOP V </a:t>
                      </a:r>
                      <a:r>
                        <a:rPr lang="fi-FI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)</a:t>
                      </a:r>
                    </a:p>
                    <a:p>
                      <a:pPr algn="ctr" fontAlgn="b"/>
                      <a:r>
                        <a:rPr lang="fi-FI" sz="1800" b="1" i="0" u="none" strike="noStrike" baseline="0" dirty="0" smtClean="0">
                          <a:solidFill>
                            <a:srgbClr val="C00000"/>
                          </a:solidFill>
                          <a:latin typeface="Calibri"/>
                        </a:rPr>
                        <a:t>PB + PA</a:t>
                      </a:r>
                      <a:endParaRPr lang="fi-FI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2292" name="Picture 4" descr="http://3.bp.blogspot.com/-FB9KxopXBNs/Un-kCfBsHCI/AAAAAAAAC0I/ho4IOqchXcs/s320/LOGO%2BBARU%2BKPM%2B201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60350"/>
            <a:ext cx="7874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7088" y="836613"/>
          <a:ext cx="7776864" cy="5552687"/>
        </p:xfrm>
        <a:graphic>
          <a:graphicData uri="http://schemas.openxmlformats.org/drawingml/2006/table">
            <a:tbl>
              <a:tblPr/>
              <a:tblGrid>
                <a:gridCol w="578924"/>
                <a:gridCol w="2412176"/>
                <a:gridCol w="1196441"/>
                <a:gridCol w="1196441"/>
                <a:gridCol w="1196441"/>
                <a:gridCol w="1196441"/>
              </a:tblGrid>
              <a:tr h="43204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KOD KURSUS: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02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NAMA KURSUS: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KOHORT: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02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SEMESTER: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0027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NAMA PENYELARAS MATA PELAJARAN: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endParaRPr lang="fi-FI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TAHAP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GRED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BILANGAN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KECIL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KUMPUL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KOMPETEN CEMERLANG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KOMPETEN BAIK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KOMPETEN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BELUM KOMPETEN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D+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TIDAK HADIR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JUMLAH HADIR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JUMLAH CALON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027">
                <a:tc>
                  <a:txBody>
                    <a:bodyPr/>
                    <a:lstStyle/>
                    <a:p>
                      <a:pPr algn="ctr" fontAlgn="ctr"/>
                      <a:endParaRPr lang="en-US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NILAI GRED KURSUS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2" y="1196752"/>
          <a:ext cx="8208912" cy="404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606"/>
                <a:gridCol w="3558882"/>
                <a:gridCol w="1512168"/>
                <a:gridCol w="2304256"/>
              </a:tblGrid>
              <a:tr h="65167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BIL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NAMA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PROGRAM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SEBAB @PUNCA</a:t>
                      </a:r>
                    </a:p>
                    <a:p>
                      <a:pPr algn="ctr"/>
                      <a:endParaRPr lang="en-US" sz="1200" dirty="0" smtClean="0"/>
                    </a:p>
                    <a:p>
                      <a:pPr algn="ctr"/>
                      <a:r>
                        <a:rPr lang="en-US" sz="1200" dirty="0" smtClean="0"/>
                        <a:t>( PENCAPAIAN PB/PA )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effectLst/>
              </a:rPr>
              <a:t>SENARAI PELAJAR TIDAK KOMPETEN  (JIKA ADA )</a:t>
            </a:r>
            <a:endParaRPr lang="ms-MY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97913" cy="72008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6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SENARAI NAMA PENSYARAH YANG MENGAJAR MENGIKUT </a:t>
            </a:r>
            <a:r>
              <a:rPr lang="en-US" sz="1600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KURSUS</a:t>
            </a:r>
            <a:endParaRPr lang="ms-MY" sz="1600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528" y="1397000"/>
          <a:ext cx="828092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093"/>
                <a:gridCol w="5340033"/>
                <a:gridCol w="19347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BIL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PENSYARAH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KURSUS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ETE 501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ETE 502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ETE 503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ETE 504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797300" y="188913"/>
            <a:ext cx="40062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dirty="0" smtClean="0">
                <a:solidFill>
                  <a:srgbClr val="003300"/>
                </a:solidFill>
              </a:rPr>
              <a:t>ETE 501 : …………………………….. </a:t>
            </a:r>
            <a:endParaRPr lang="en-MY" dirty="0">
              <a:solidFill>
                <a:srgbClr val="0033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1520" y="692696"/>
          <a:ext cx="8568953" cy="56168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40415"/>
                <a:gridCol w="4871623"/>
                <a:gridCol w="631383"/>
                <a:gridCol w="631383"/>
                <a:gridCol w="631383"/>
                <a:gridCol w="631383"/>
                <a:gridCol w="631383"/>
              </a:tblGrid>
              <a:tr h="11744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BIL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NAMA PELAJAR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AKHIR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% MARKAH 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 AKHIR 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JUMLAH 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PA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1389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797300" y="188913"/>
            <a:ext cx="44678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dirty="0" smtClean="0">
                <a:solidFill>
                  <a:srgbClr val="003300"/>
                </a:solidFill>
              </a:rPr>
              <a:t>ETE 502  : …………………………………..</a:t>
            </a:r>
            <a:endParaRPr lang="en-MY" dirty="0">
              <a:solidFill>
                <a:srgbClr val="0033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1520" y="692696"/>
          <a:ext cx="8568953" cy="56168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40415"/>
                <a:gridCol w="4871623"/>
                <a:gridCol w="631383"/>
                <a:gridCol w="631383"/>
                <a:gridCol w="631383"/>
                <a:gridCol w="631383"/>
                <a:gridCol w="631383"/>
              </a:tblGrid>
              <a:tr h="11744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BIL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NAMA PELAJAR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AKHIR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% MARKAH 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 AKHIR 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JUMLAH 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PA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1389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797300" y="188913"/>
            <a:ext cx="45704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dirty="0" smtClean="0">
                <a:solidFill>
                  <a:srgbClr val="003300"/>
                </a:solidFill>
              </a:rPr>
              <a:t>ETE 503 : …………………………………….</a:t>
            </a:r>
            <a:endParaRPr lang="en-MY" dirty="0">
              <a:solidFill>
                <a:srgbClr val="0033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1520" y="692696"/>
          <a:ext cx="8568953" cy="56168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40415"/>
                <a:gridCol w="4871623"/>
                <a:gridCol w="631383"/>
                <a:gridCol w="631383"/>
                <a:gridCol w="631383"/>
                <a:gridCol w="631383"/>
                <a:gridCol w="631383"/>
              </a:tblGrid>
              <a:tr h="11744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BIL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NAMA PELAJAR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AKHIR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% MARKAH 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 AKHIR 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JUMLAH 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PA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1389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797300" y="188913"/>
            <a:ext cx="457048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en-US" dirty="0" smtClean="0">
                <a:solidFill>
                  <a:srgbClr val="003300"/>
                </a:solidFill>
              </a:rPr>
              <a:t>ETE 504 : …………………………………….</a:t>
            </a:r>
            <a:endParaRPr lang="en-MY" dirty="0">
              <a:solidFill>
                <a:srgbClr val="0033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51520" y="692696"/>
          <a:ext cx="8568953" cy="56168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40415"/>
                <a:gridCol w="4871623"/>
                <a:gridCol w="631383"/>
                <a:gridCol w="631383"/>
                <a:gridCol w="631383"/>
                <a:gridCol w="631383"/>
                <a:gridCol w="631383"/>
              </a:tblGrid>
              <a:tr h="11744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BIL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NAMA PELAJAR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AKHIR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% MARKAH TEORI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PENILAIAN AKHIR 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r>
                        <a:rPr lang="en-MY" sz="10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% </a:t>
                      </a:r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AMALI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JUMLAH MARKAH 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PA</a:t>
                      </a:r>
                      <a:endParaRPr lang="en-MY" sz="10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21389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>
                          <a:solidFill>
                            <a:schemeClr val="tx1"/>
                          </a:solidFill>
                          <a:effectLst/>
                        </a:rPr>
                        <a:t>100</a:t>
                      </a:r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MY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MY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s-ES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0724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87811"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MY" sz="1000" b="0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34" marR="7634" marT="763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288" y="792163"/>
          <a:ext cx="8137152" cy="42210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24719"/>
                <a:gridCol w="856511"/>
                <a:gridCol w="685209"/>
                <a:gridCol w="722641"/>
                <a:gridCol w="648072"/>
              </a:tblGrid>
              <a:tr h="603002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u="none" strike="noStrike" dirty="0">
                          <a:effectLst/>
                        </a:rPr>
                        <a:t>Jumlah Calon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4" marR="9524" marT="9526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Lucida Sans Unicode"/>
                      </a:endParaRPr>
                    </a:p>
                  </a:txBody>
                  <a:tcPr marL="9524" marR="9524" marT="9526" marB="0" anchor="b"/>
                </a:tc>
              </a:tr>
              <a:tr h="603002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u="none" strike="noStrike" dirty="0">
                          <a:effectLst/>
                        </a:rPr>
                        <a:t>Hadir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3002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b="1" i="0" u="none" strike="noStrike" dirty="0" smtClean="0">
                          <a:effectLst/>
                          <a:latin typeface="Arial"/>
                        </a:rPr>
                        <a:t>JULAT MARKAH </a:t>
                      </a:r>
                      <a:r>
                        <a:rPr lang="ms-MY" sz="2400" b="1" i="0" u="none" strike="noStrike" dirty="0" smtClean="0">
                          <a:effectLst/>
                          <a:latin typeface="Arial"/>
                        </a:rPr>
                        <a:t>PA (30</a:t>
                      </a:r>
                      <a:r>
                        <a:rPr lang="ms-MY" sz="2400" b="1" i="0" u="none" strike="noStrike" dirty="0" smtClean="0">
                          <a:effectLst/>
                          <a:latin typeface="Arial"/>
                        </a:rPr>
                        <a:t>%)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s-MY" sz="2400" b="1" i="0" u="none" strike="noStrike" dirty="0" smtClean="0">
                          <a:effectLst/>
                          <a:latin typeface="Arial"/>
                        </a:rPr>
                        <a:t>K1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s-MY" sz="2400" b="1" i="0" u="none" strike="noStrike" dirty="0" smtClean="0">
                          <a:effectLst/>
                          <a:latin typeface="Lucida Sans Unicode"/>
                        </a:rPr>
                        <a:t>K2</a:t>
                      </a:r>
                      <a:endParaRPr lang="ms-MY" sz="2400" b="1" i="0" u="none" strike="noStrike" dirty="0">
                        <a:effectLst/>
                        <a:latin typeface="Lucida Sans Unicode"/>
                      </a:endParaRPr>
                    </a:p>
                  </a:txBody>
                  <a:tcPr marL="9524" marR="9524" marT="9526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s-MY" sz="2400" b="1" i="0" u="none" strike="noStrike" dirty="0" smtClean="0">
                          <a:effectLst/>
                          <a:latin typeface="Lucida Sans Unicode"/>
                        </a:rPr>
                        <a:t>K3</a:t>
                      </a:r>
                      <a:endParaRPr lang="ms-MY" sz="2400" b="1" i="0" u="none" strike="noStrike" dirty="0">
                        <a:effectLst/>
                        <a:latin typeface="Lucida Sans Unicode"/>
                      </a:endParaRPr>
                    </a:p>
                  </a:txBody>
                  <a:tcPr marL="9524" marR="9524" marT="9526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ms-MY" sz="2400" b="0" i="0" u="none" strike="noStrike" dirty="0" smtClean="0">
                          <a:effectLst/>
                          <a:latin typeface="Arial"/>
                        </a:rPr>
                        <a:t>K4</a:t>
                      </a:r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3"/>
                    </a:solidFill>
                  </a:tcPr>
                </a:tc>
              </a:tr>
              <a:tr h="603002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u="none" strike="noStrike" dirty="0">
                          <a:effectLst/>
                        </a:rPr>
                        <a:t>Bil. Calon Mencapai </a:t>
                      </a:r>
                      <a:r>
                        <a:rPr lang="ms-MY" sz="2400" u="none" strike="noStrike" dirty="0" smtClean="0">
                          <a:effectLst/>
                        </a:rPr>
                        <a:t>21-30</a:t>
                      </a:r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603002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u="none" strike="noStrike" dirty="0">
                          <a:effectLst/>
                        </a:rPr>
                        <a:t>Bil. Calon Mencapai </a:t>
                      </a:r>
                      <a:r>
                        <a:rPr lang="ms-MY" sz="2400" u="none" strike="noStrike" dirty="0" smtClean="0">
                          <a:effectLst/>
                        </a:rPr>
                        <a:t>11-20</a:t>
                      </a:r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603002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u="none" strike="noStrike" dirty="0">
                          <a:effectLst/>
                        </a:rPr>
                        <a:t>Bil. Calon Mencapai  </a:t>
                      </a:r>
                      <a:r>
                        <a:rPr lang="ms-MY" sz="2400" u="none" strike="noStrike" dirty="0" smtClean="0">
                          <a:effectLst/>
                        </a:rPr>
                        <a:t>1</a:t>
                      </a:r>
                      <a:r>
                        <a:rPr lang="ms-MY" sz="2400" u="none" strike="noStrike" baseline="0" dirty="0" smtClean="0">
                          <a:effectLst/>
                        </a:rPr>
                        <a:t> </a:t>
                      </a:r>
                      <a:r>
                        <a:rPr lang="ms-MY" sz="2400" u="none" strike="noStrike" baseline="0" dirty="0" smtClean="0">
                          <a:effectLst/>
                        </a:rPr>
                        <a:t>– </a:t>
                      </a:r>
                      <a:r>
                        <a:rPr lang="ms-MY" sz="2400" u="none" strike="noStrike" baseline="0" dirty="0" smtClean="0">
                          <a:effectLst/>
                        </a:rPr>
                        <a:t>10 </a:t>
                      </a:r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0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603002">
                <a:tc>
                  <a:txBody>
                    <a:bodyPr/>
                    <a:lstStyle/>
                    <a:p>
                      <a:pPr algn="l" fontAlgn="b"/>
                      <a:r>
                        <a:rPr lang="ms-MY" sz="2400" b="0" i="0" u="none" strike="noStrike" dirty="0" smtClean="0">
                          <a:effectLst/>
                          <a:latin typeface="+mn-lt"/>
                        </a:rPr>
                        <a:t>JUMLAH</a:t>
                      </a:r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ms-MY" sz="2400" b="1" i="0" u="none" strike="noStrike" dirty="0">
                        <a:effectLst/>
                        <a:latin typeface="Arial"/>
                      </a:endParaRPr>
                    </a:p>
                  </a:txBody>
                  <a:tcPr marL="9524" marR="9524" marT="9526" marB="0" anchor="b"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539750" y="188913"/>
            <a:ext cx="7704138" cy="503783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ms-MY" sz="3600" dirty="0" smtClean="0"/>
              <a:t>VOKASIONAL</a:t>
            </a:r>
            <a:endParaRPr lang="ms-MY" sz="3600" dirty="0"/>
          </a:p>
        </p:txBody>
      </p:sp>
      <p:sp>
        <p:nvSpPr>
          <p:cNvPr id="11329" name="TextBox 5"/>
          <p:cNvSpPr txBox="1">
            <a:spLocks noChangeArrowheads="1"/>
          </p:cNvSpPr>
          <p:nvPr/>
        </p:nvSpPr>
        <p:spPr bwMode="auto">
          <a:xfrm>
            <a:off x="1258888" y="5516563"/>
            <a:ext cx="4321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CATATAN : </a:t>
            </a:r>
            <a:r>
              <a:rPr lang="en-US" b="1" dirty="0" smtClean="0"/>
              <a:t>K1 </a:t>
            </a:r>
            <a:r>
              <a:rPr lang="en-US" b="1" dirty="0"/>
              <a:t>= </a:t>
            </a:r>
            <a:r>
              <a:rPr lang="en-US" b="1" dirty="0" smtClean="0"/>
              <a:t>KURSUS 1 : ETE 501</a:t>
            </a:r>
            <a:endParaRPr lang="en-US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288" y="404813"/>
            <a:ext cx="8424862" cy="1008062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MASALAH </a:t>
            </a:r>
            <a:r>
              <a:rPr lang="en-US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SEMASA  </a:t>
            </a:r>
            <a:r>
              <a:rPr lang="en-US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PELAKSANAAN </a:t>
            </a:r>
            <a:br>
              <a:rPr lang="en-US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003300"/>
                </a:solidFill>
                <a:latin typeface="Arial" pitchFamily="34" charset="0"/>
                <a:cs typeface="Arial" pitchFamily="34" charset="0"/>
              </a:rPr>
              <a:t>PENILAIAN AKHIR (PA)</a:t>
            </a:r>
            <a:endParaRPr lang="ms-MY" sz="2800" b="1" dirty="0">
              <a:solidFill>
                <a:srgbClr val="0033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288" y="1530350"/>
          <a:ext cx="8280400" cy="4245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209"/>
                <a:gridCol w="3454996"/>
                <a:gridCol w="2016098"/>
                <a:gridCol w="2016097"/>
              </a:tblGrid>
              <a:tr h="79175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BIL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200" dirty="0" smtClean="0"/>
                        <a:t>PUNCA MASALAH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200" dirty="0" smtClean="0"/>
                        <a:t>STRATEGI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200" dirty="0" smtClean="0"/>
                        <a:t>CATATAN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292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ms-MY" sz="1200" dirty="0" smtClean="0"/>
                        <a:t>Kerja-kerja</a:t>
                      </a:r>
                      <a:r>
                        <a:rPr lang="ms-MY" sz="1200" baseline="0" dirty="0" smtClean="0"/>
                        <a:t> amali tidak dapat dijalankan serentak kerana k</a:t>
                      </a:r>
                      <a:r>
                        <a:rPr lang="ms-MY" sz="1200" dirty="0" smtClean="0"/>
                        <a:t>ekangan</a:t>
                      </a:r>
                      <a:r>
                        <a:rPr lang="ms-MY" sz="1200" baseline="0" dirty="0" smtClean="0"/>
                        <a:t> peralatan menyebabkan pelajar terpaksa berkongsi dan bergilir-gilir untuk menggunakannya. Justeru itu, pensyrah perlu mangambil masa yang lama untuk menyiapkan eviden PB.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200" dirty="0" smtClean="0"/>
                        <a:t>Memerlukan jumlah</a:t>
                      </a:r>
                      <a:r>
                        <a:rPr lang="ms-MY" sz="1200" baseline="0" dirty="0" smtClean="0"/>
                        <a:t> peralatan yang bersesuaian dengan jumlah pelajar yang ada.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41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66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s-MY" sz="1200" dirty="0"/>
                    </a:p>
                  </a:txBody>
                  <a:tcPr marL="91434" marR="91434" marT="45701" marB="45701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9552" y="1196752"/>
          <a:ext cx="8208912" cy="4049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3606"/>
                <a:gridCol w="3558882"/>
                <a:gridCol w="1815567"/>
                <a:gridCol w="2000857"/>
              </a:tblGrid>
              <a:tr h="65167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BIL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/>
                        <a:t>NAMA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PROGRAM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JULAT</a:t>
                      </a:r>
                      <a:r>
                        <a:rPr lang="en-US" sz="1200" baseline="0" dirty="0" smtClean="0"/>
                        <a:t> MARKAH PA</a:t>
                      </a:r>
                    </a:p>
                    <a:p>
                      <a:pPr algn="ctr"/>
                      <a:r>
                        <a:rPr lang="en-US" sz="1200" baseline="0" dirty="0" smtClean="0"/>
                        <a:t>(30%)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  <a:tr h="377559"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/>
                    </a:p>
                  </a:txBody>
                  <a:tcPr marL="91434" marR="91434" marT="45721" marB="45721"/>
                </a:tc>
                <a:tc>
                  <a:txBody>
                    <a:bodyPr/>
                    <a:lstStyle/>
                    <a:p>
                      <a:endParaRPr lang="ms-MY" sz="1200" dirty="0"/>
                    </a:p>
                  </a:txBody>
                  <a:tcPr marL="91434" marR="91434" marT="45721" marB="45721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effectLst/>
              </a:rPr>
              <a:t>SENARAI PELAJAR KRITIKAL PA</a:t>
            </a:r>
            <a:endParaRPr lang="ms-MY" sz="28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201</TotalTime>
  <Words>389</Words>
  <Application>Microsoft Office PowerPoint</Application>
  <PresentationFormat>On-screen Show (4:3)</PresentationFormat>
  <Paragraphs>155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Lucida Sans Unicode</vt:lpstr>
      <vt:lpstr>Wingdings 3</vt:lpstr>
      <vt:lpstr>Verdana</vt:lpstr>
      <vt:lpstr>Wingdings 2</vt:lpstr>
      <vt:lpstr>Calibri</vt:lpstr>
      <vt:lpstr>Times New Roman</vt:lpstr>
      <vt:lpstr>Concourse</vt:lpstr>
      <vt:lpstr>KOLEJ VOKASIONAL SULTAN HAJI AHMAD SHAH AL-MUSTAIN BILLAH 27200 KUALA LIPIS, PAHANG</vt:lpstr>
      <vt:lpstr>SENARAI NAMA PENSYARAH YANG MENGAJAR MENGIKUT KURSUS</vt:lpstr>
      <vt:lpstr>Slide 3</vt:lpstr>
      <vt:lpstr>Slide 4</vt:lpstr>
      <vt:lpstr>Slide 5</vt:lpstr>
      <vt:lpstr>Slide 6</vt:lpstr>
      <vt:lpstr>VOKASIONAL</vt:lpstr>
      <vt:lpstr>MASALAH SEMASA  PELAKSANAAN  PENILAIAN AKHIR (PA)</vt:lpstr>
      <vt:lpstr>SENARAI PELAJAR KRITIKAL PA</vt:lpstr>
      <vt:lpstr>FOLIO B</vt:lpstr>
      <vt:lpstr>FOLIO B</vt:lpstr>
      <vt:lpstr>Slide 12</vt:lpstr>
      <vt:lpstr>SENARAI PELAJAR TIDAK KOMPETEN  (JIKA ADA 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PENTAKSIRAN UNIT BAHASA   2014</dc:title>
  <dc:creator>user</dc:creator>
  <cp:lastModifiedBy>ruzita</cp:lastModifiedBy>
  <cp:revision>40</cp:revision>
  <dcterms:created xsi:type="dcterms:W3CDTF">2014-05-08T14:08:06Z</dcterms:created>
  <dcterms:modified xsi:type="dcterms:W3CDTF">2015-05-28T16:43:51Z</dcterms:modified>
</cp:coreProperties>
</file>